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59" r:id="rId5"/>
    <p:sldId id="258" r:id="rId6"/>
    <p:sldId id="267" r:id="rId7"/>
    <p:sldId id="260" r:id="rId8"/>
    <p:sldId id="262" r:id="rId9"/>
    <p:sldId id="263" r:id="rId10"/>
    <p:sldId id="264" r:id="rId11"/>
    <p:sldId id="261" r:id="rId12"/>
    <p:sldId id="271" r:id="rId13"/>
    <p:sldId id="272" r:id="rId14"/>
    <p:sldId id="265" r:id="rId15"/>
    <p:sldId id="268" r:id="rId16"/>
    <p:sldId id="273" r:id="rId17"/>
    <p:sldId id="270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AC694-D530-A3FB-9E9C-EFE765744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7D0B40-13D8-2909-F576-4F6ABCE30C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E6C5A-8543-38C9-950E-B075889D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F7120-FECA-FD7E-9D05-104BF2EE5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ACAA6-13FC-14F6-C5B9-62A191DBB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34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216A4-AED1-9D5F-EF26-A64ACCF7D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C84E16-93B1-2AEF-049E-88B1D6DFD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0DB7A-992D-1C33-E4B4-BFA250AD4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BCF9E-20B8-7BD8-94DE-0B936C546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EDDF5-5593-E090-98FE-B37565D8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2203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C2DDDF-2934-FAD9-62A3-AE6093D6E1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C2E83-B4A0-B686-83C2-A9603EE72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3687D-74FD-9BCB-0C67-8164BF78C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4F0AA-E77C-E6BF-8572-0288ECE5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6D2CC-48B5-5EB5-8B77-516411362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3883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1ABEF-4AB7-877E-FBAB-84A17DC20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794EF-2920-F1BC-09D6-A713C0738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FEBB2-B738-8254-463D-01585D1E8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5E493-7977-DA16-94CC-8B1B9FCB2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ED5EE-A6C4-81F9-D6C1-0BD9936A3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3562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FC073-92C9-D736-F637-842A3A9F8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93AEF-981F-AD5E-4056-E637D7729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4DF7C-4AF6-9FB3-3807-B5550978F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2C580-565C-BD7B-9189-393710FF0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1F5B8-1F3E-48B4-B2A8-EC5FBE6C1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3265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D08D2-3416-90D7-9ECE-E07684E0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B1FE5-943F-ECC9-982D-B9F755F0F4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932A18-7306-0C43-C1C0-14196C5E85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0FB14-4D93-58E8-621B-44249FBC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91877-F968-BABC-DC16-5470E250D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4906A-6C17-CD2B-F0D2-54A78FAA8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8552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A91DD-0831-D41D-A599-6C48383AF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7F7C5-7190-4948-7C1D-399658F1F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A579D-1585-E6B0-BBC3-86D790F94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23698-FE33-65A7-FC86-32B61326CC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B172B4-6908-FA5E-DCE8-D7D6393334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A63EBF-26CA-07D5-C33C-CBB9D89F7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1E7654-3528-3FB6-5F86-A5812FF62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86F091-4CB9-7A28-1AF9-83D9F84B3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8680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2D50F-8D1A-45BD-9A4E-5AD930985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C58FF0-9E3E-245C-BC65-A38131C6D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B4FDC9-7082-D8EA-90F8-C9BFF2CA8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7CD984-C555-42EE-4A6F-7078F04E8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821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53DADA-4169-739C-7DD2-63C1BB1DA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7ADCC8-270A-3E75-306E-54DF74944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BA9E2-1782-D143-6113-44092D2B4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4622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D0F64-CECA-CD87-1FB7-7F903958C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5B713-A113-F19A-7BCE-3876DE9C4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3DC3D0-83B8-83C9-A007-9FA7C6DEA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1D64-0AF8-E1E3-E510-3911600AD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52079-8B6E-97C7-2231-C81C0DC19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EB8BB2-2680-2906-4A66-1D488021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50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ECD95-1B84-33D7-ACD1-32AD5D74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8864D0-DFC6-1E68-D4E5-F155412AF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534B5-892C-4C8C-CD15-CD46396FA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801C44-9362-8030-052E-00BBDEE5E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DD65E2-8C49-6EE4-3948-D936823F2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53601-8692-1E49-21BE-926446F0A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1522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B06820-7578-8F6A-3182-7509F4121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38C6C3-B43F-8D1C-CC8D-F07648F4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99BBE-9626-40D1-B217-20CA03A3A5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A8BFB-6CA4-4CEC-A6D6-0F9D1CD84D4B}" type="datetimeFigureOut">
              <a:rPr lang="fr-FR" smtClean="0"/>
              <a:t>17/10/2022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81173-7526-7ABB-33F7-43AB8F97AC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01BDE-B392-C2AC-A739-3B8B79D8C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9C650-0E33-4012-B69D-C64847C615D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222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../../Users/golub/PycharmProjects/pythonProject/Track%20module%20Image%20processing/23%20histogram%20based%20segmentation.py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../../Users/golub/PycharmProjects/pythonProject/Track%20module%20Image%20processing/25%20resize%20in%20opencv.py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../../Users/golub/PycharmProjects/pythonProject/Track%20module%20Image%20processing/25%20OpenCV.py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../../Users/golub/PycharmProjects/pythonProject/Track%20module%20Image%20processing/26%20Denoising%20in%20OpenCV.p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../../Users/golub/PycharmProjects/pythonProject/Track%20module%20Image%20processing/26%20Canny%20filter%20in%20Opencv.py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../../Users/golub/PycharmProjects/pythonProject/Track%20module%20Image%20processing/27%20CLAHE%20Opencv.py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../../Users/golub/PycharmProjects/pythonProject/Track%20module%20Image%20processing/27%20Threshold.py" TargetMode="Externa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../../Users/golub/PycharmProjects/pythonProject/Track%20module%20Image%20processing/scikit.p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../../Users/golub/PycharmProjects/pythonProject/Track%20module%20Image%20processing/Edgedetection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../../Users/golub/PycharmProjects/pythonProject/Track%20module%20Image%20processing/20%20entropy.py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../../Users/golub/PycharmProjects/pythonProject/Track%20module%20Image%20processing/20%20entropy.p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../../Users/golub/PycharmProjects/pythonProject/Track%20module%20Image%20processing/22denoising.py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../../Users/golub/PycharmProjects/pythonProject/Track%20module%20Image%20processing/Non%20local%20means%20filter.p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olorful&#10;&#10;Description automatically generated">
            <a:extLst>
              <a:ext uri="{FF2B5EF4-FFF2-40B4-BE49-F238E27FC236}">
                <a16:creationId xmlns:a16="http://schemas.microsoft.com/office/drawing/2014/main" id="{73987BE5-C09B-4304-4BB8-1880D4E068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8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249642-048C-21CC-ADB4-9E353D4219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 fontScale="90000"/>
          </a:bodyPr>
          <a:lstStyle/>
          <a:p>
            <a:r>
              <a:rPr lang="fr-FR" dirty="0">
                <a:solidFill>
                  <a:srgbClr val="FFFFFF"/>
                </a:solidFill>
              </a:rPr>
              <a:t>Track module 1</a:t>
            </a:r>
            <a:br>
              <a:rPr lang="fr-FR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Basics of Image Processing and ML in Python</a:t>
            </a:r>
            <a:r>
              <a:rPr lang="fr-FR" dirty="0">
                <a:solidFill>
                  <a:srgbClr val="FFFFFF"/>
                </a:solidFill>
              </a:rPr>
              <a:t> </a:t>
            </a:r>
            <a:br>
              <a:rPr lang="fr-FR" dirty="0">
                <a:solidFill>
                  <a:srgbClr val="FFFFFF"/>
                </a:solidFill>
              </a:rPr>
            </a:br>
            <a:r>
              <a:rPr lang="fr-FR" dirty="0">
                <a:solidFill>
                  <a:srgbClr val="FFFFFF"/>
                </a:solidFill>
              </a:rPr>
              <a:t>Block 3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0C72D-A729-367C-D8CB-9492A88DD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Ekaterina Golubeva </a:t>
            </a:r>
          </a:p>
          <a:p>
            <a:r>
              <a:rPr lang="fr-FR" dirty="0">
                <a:solidFill>
                  <a:srgbClr val="FFFFFF"/>
                </a:solidFill>
              </a:rPr>
              <a:t>17.10.2022</a:t>
            </a:r>
          </a:p>
        </p:txBody>
      </p:sp>
    </p:spTree>
    <p:extLst>
      <p:ext uri="{BB962C8B-B14F-4D97-AF65-F5344CB8AC3E}">
        <p14:creationId xmlns:p14="http://schemas.microsoft.com/office/powerpoint/2010/main" val="1854586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7" name="Rectangle 1076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9" name="Group 1078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1080" name="Rectangle 1079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1" name="Rectangle 1080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2" name="Rectangle 1081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E966FE-B07A-E6E6-BE37-5D3947B85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Histogram based segmentation </a:t>
            </a:r>
          </a:p>
        </p:txBody>
      </p:sp>
      <p:pic>
        <p:nvPicPr>
          <p:cNvPr id="8" name="Picture 2" descr="A map of the world&#10;&#10;Description automatically generated with low confidence">
            <a:extLst>
              <a:ext uri="{FF2B5EF4-FFF2-40B4-BE49-F238E27FC236}">
                <a16:creationId xmlns:a16="http://schemas.microsoft.com/office/drawing/2014/main" id="{5FDD5A91-B582-96E9-2409-CBA6244852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" r="-1" b="20681"/>
          <a:stretch/>
        </p:blipFill>
        <p:spPr bwMode="auto">
          <a:xfrm>
            <a:off x="677104" y="2420709"/>
            <a:ext cx="5442707" cy="3261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3" action="ppaction://hlinkfile"/>
            <a:extLst>
              <a:ext uri="{FF2B5EF4-FFF2-40B4-BE49-F238E27FC236}">
                <a16:creationId xmlns:a16="http://schemas.microsoft.com/office/drawing/2014/main" id="{3842F5C2-6F0B-D7EE-6250-93BFB982F9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37" b="-4"/>
          <a:stretch/>
        </p:blipFill>
        <p:spPr>
          <a:xfrm>
            <a:off x="6614383" y="2420709"/>
            <a:ext cx="5442705" cy="322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482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CAE8CE-8E3A-9F41-C5E7-775D83560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Resizing in OpenCV</a:t>
            </a:r>
          </a:p>
        </p:txBody>
      </p:sp>
      <p:pic>
        <p:nvPicPr>
          <p:cNvPr id="7" name="Content Placeholder 6">
            <a:hlinkClick r:id="rId2" action="ppaction://hlinkfile"/>
            <a:extLst>
              <a:ext uri="{FF2B5EF4-FFF2-40B4-BE49-F238E27FC236}">
                <a16:creationId xmlns:a16="http://schemas.microsoft.com/office/drawing/2014/main" id="{8E4ED6A3-C800-2544-0F39-9E6164B15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2019979"/>
            <a:ext cx="7225748" cy="281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97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179F41-08DE-12F2-3AE6-DC8FE2A0B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Splitting and merging channels in Open CV</a:t>
            </a:r>
          </a:p>
        </p:txBody>
      </p:sp>
      <p:pic>
        <p:nvPicPr>
          <p:cNvPr id="5" name="Content Placeholder 4">
            <a:hlinkClick r:id="rId2" action="ppaction://hlinkfile"/>
            <a:extLst>
              <a:ext uri="{FF2B5EF4-FFF2-40B4-BE49-F238E27FC236}">
                <a16:creationId xmlns:a16="http://schemas.microsoft.com/office/drawing/2014/main" id="{31E4A2D5-8D12-E36B-BA6E-9FD8589910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981279"/>
            <a:ext cx="7225748" cy="489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438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1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43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51678B-E1B2-FAD4-5B49-2F215758E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029" y="319314"/>
            <a:ext cx="9422946" cy="103051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b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3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Denoising filters in OpenCV </a:t>
            </a:r>
            <a:br>
              <a:rPr lang="en-US" sz="3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Gaussian blur, Median blur, Bilateral, 2D custom filter with kernel</a:t>
            </a:r>
            <a:br>
              <a:rPr lang="en-US" sz="3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	</a:t>
            </a:r>
            <a:b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1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Content Placeholder 8">
            <a:hlinkClick r:id="rId2" action="ppaction://hlinkfile"/>
            <a:extLst>
              <a:ext uri="{FF2B5EF4-FFF2-40B4-BE49-F238E27FC236}">
                <a16:creationId xmlns:a16="http://schemas.microsoft.com/office/drawing/2014/main" id="{D55109A9-3FEC-D980-083C-92411175B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10" y="1973847"/>
            <a:ext cx="5975449" cy="33313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C89538-5B63-C688-C8A8-29BA6CFD6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502" y="1996258"/>
            <a:ext cx="5975449" cy="331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131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9AA750-3792-66CA-51A0-BCE17B594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Edge detection with Canny in OpenCV</a:t>
            </a:r>
          </a:p>
        </p:txBody>
      </p:sp>
      <p:pic>
        <p:nvPicPr>
          <p:cNvPr id="5" name="Content Placeholder 4" descr="Graphical user interface&#10;&#10;Description automatically generated with medium confidence">
            <a:hlinkClick r:id="rId2" action="ppaction://hlinkfile"/>
            <a:extLst>
              <a:ext uri="{FF2B5EF4-FFF2-40B4-BE49-F238E27FC236}">
                <a16:creationId xmlns:a16="http://schemas.microsoft.com/office/drawing/2014/main" id="{76AFED92-0FF0-D17A-454C-C1E72ABA5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2225" y="2309169"/>
            <a:ext cx="11327549" cy="376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26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7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5184EE59-3061-456B-9FB5-98A8E0E74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31">
            <a:extLst>
              <a:ext uri="{FF2B5EF4-FFF2-40B4-BE49-F238E27FC236}">
                <a16:creationId xmlns:a16="http://schemas.microsoft.com/office/drawing/2014/main" id="{F7E07B5E-9FB5-4C91-8BE4-6167EB58D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33">
            <a:extLst>
              <a:ext uri="{FF2B5EF4-FFF2-40B4-BE49-F238E27FC236}">
                <a16:creationId xmlns:a16="http://schemas.microsoft.com/office/drawing/2014/main" id="{37524947-EB09-4DD9-973B-9F75BBCD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35">
            <a:extLst>
              <a:ext uri="{FF2B5EF4-FFF2-40B4-BE49-F238E27FC236}">
                <a16:creationId xmlns:a16="http://schemas.microsoft.com/office/drawing/2014/main" id="{D30C8E25-2DD1-45C6-9F04-0F0CBF666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37">
            <a:extLst>
              <a:ext uri="{FF2B5EF4-FFF2-40B4-BE49-F238E27FC236}">
                <a16:creationId xmlns:a16="http://schemas.microsoft.com/office/drawing/2014/main" id="{BC57EA3C-C239-4132-A618-5CBE9F896B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E03388-640A-3D52-38DF-60732A37D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382" y="456345"/>
            <a:ext cx="3111690" cy="3556097"/>
          </a:xfrm>
        </p:spPr>
        <p:txBody>
          <a:bodyPr anchor="b"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CLAHE using OpenCV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4D5D02-AF2D-96ED-D045-4E7EC6F6E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006" y="511389"/>
            <a:ext cx="7188307" cy="5848468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2000" dirty="0">
                <a:effectLst/>
                <a:latin typeface="Times New Roman" panose="02020603050405020304" pitchFamily="18" charset="0"/>
                <a:ea typeface="Andale Sans UI"/>
                <a:cs typeface="Tahoma" panose="020B0604030504040204" pitchFamily="34" charset="0"/>
              </a:rPr>
              <a:t>Contrast Limited Adaptive Histogram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Andale Sans UI"/>
                <a:cs typeface="Tahoma" panose="020B0604030504040204" pitchFamily="34" charset="0"/>
              </a:rPr>
              <a:t>Equilization</a:t>
            </a:r>
            <a:r>
              <a:rPr lang="en-US" sz="2000" dirty="0">
                <a:effectLst/>
                <a:latin typeface="Times New Roman" panose="02020603050405020304" pitchFamily="18" charset="0"/>
                <a:ea typeface="Andale Sans UI"/>
                <a:cs typeface="Tahoma" panose="020B0604030504040204" pitchFamily="34" charset="0"/>
              </a:rPr>
              <a:t> is used to preprocess images and make it easier to threshold them </a:t>
            </a:r>
          </a:p>
        </p:txBody>
      </p:sp>
      <p:pic>
        <p:nvPicPr>
          <p:cNvPr id="19" name="Picture 18" descr="Chart, histogram&#10;&#10;Description automatically generated">
            <a:extLst>
              <a:ext uri="{FF2B5EF4-FFF2-40B4-BE49-F238E27FC236}">
                <a16:creationId xmlns:a16="http://schemas.microsoft.com/office/drawing/2014/main" id="{ED5B4664-30E3-5886-963F-4290723CF9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63" r="-1" b="-1"/>
          <a:stretch/>
        </p:blipFill>
        <p:spPr>
          <a:xfrm>
            <a:off x="8691065" y="545289"/>
            <a:ext cx="3343092" cy="2001776"/>
          </a:xfrm>
          <a:prstGeom prst="rect">
            <a:avLst/>
          </a:prstGeom>
        </p:spPr>
      </p:pic>
      <p:pic>
        <p:nvPicPr>
          <p:cNvPr id="23" name="Picture 22" descr="Chart, histogram&#10;&#10;Description automatically generated">
            <a:extLst>
              <a:ext uri="{FF2B5EF4-FFF2-40B4-BE49-F238E27FC236}">
                <a16:creationId xmlns:a16="http://schemas.microsoft.com/office/drawing/2014/main" id="{B022D6A2-B58F-0795-315C-B782524521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98" r="-1" b="-1"/>
          <a:stretch/>
        </p:blipFill>
        <p:spPr>
          <a:xfrm>
            <a:off x="4425811" y="567898"/>
            <a:ext cx="3340377" cy="2001776"/>
          </a:xfrm>
          <a:prstGeom prst="rect">
            <a:avLst/>
          </a:prstGeom>
        </p:spPr>
      </p:pic>
      <p:pic>
        <p:nvPicPr>
          <p:cNvPr id="3074" name="Picture 2">
            <a:hlinkClick r:id="rId4" action="ppaction://hlinkfile"/>
            <a:extLst>
              <a:ext uri="{FF2B5EF4-FFF2-40B4-BE49-F238E27FC236}">
                <a16:creationId xmlns:a16="http://schemas.microsoft.com/office/drawing/2014/main" id="{2D96EB80-958C-F427-6A34-31AB2F5E7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012442"/>
            <a:ext cx="4992784" cy="2246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255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6B5652-C661-4C58-B937-F0F490F7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936867-6407-43FB-9DE6-1B0879D0C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D0B258-678B-4A8C-894F-848AF24A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8D58395-74AF-401A-AF2F-76B6FCF7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003F3F-F118-41D2-AA3F-74DB0D197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A5AF6-DCCE-8724-B243-D83DCD382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825" y="457201"/>
            <a:ext cx="2844800" cy="3588870"/>
          </a:xfrm>
        </p:spPr>
        <p:txBody>
          <a:bodyPr anchor="b"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Thresholding using OpenCV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1A709-FCCC-3383-8B34-165C8752C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9245" y="669363"/>
            <a:ext cx="3290579" cy="5534211"/>
          </a:xfrm>
        </p:spPr>
        <p:txBody>
          <a:bodyPr anchor="ctr"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ahoma" panose="020B0604030504040204" pitchFamily="34" charset="0"/>
              </a:rPr>
              <a:t>Studied thresholding techniques : Binary and Otsu 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Andale Sans UI"/>
                <a:cs typeface="Tahoma" panose="020B0604030504040204" pitchFamily="34" charset="0"/>
              </a:rPr>
              <a:t>Remember to denoise first before thresholding !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10570B-7338-8720-6CDD-64DB8B90D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859" y="1011161"/>
            <a:ext cx="2823586" cy="2160043"/>
          </a:xfrm>
          <a:prstGeom prst="rect">
            <a:avLst/>
          </a:prstGeom>
        </p:spPr>
      </p:pic>
      <p:pic>
        <p:nvPicPr>
          <p:cNvPr id="5" name="Picture 4">
            <a:hlinkClick r:id="rId3" action="ppaction://hlinkfile"/>
            <a:extLst>
              <a:ext uri="{FF2B5EF4-FFF2-40B4-BE49-F238E27FC236}">
                <a16:creationId xmlns:a16="http://schemas.microsoft.com/office/drawing/2014/main" id="{47096709-7B3A-573E-720C-7F6CFA0D9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859" y="3707459"/>
            <a:ext cx="2823586" cy="216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33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51" name="Rectangle 415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3" name="Rectangle 415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5" name="Rectangle 415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7" name="Rectangle 415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59" name="Freeform: Shape 415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161" name="Rectangle 416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28B976-38CC-9EC6-6851-A8E5528B3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Goals for next week 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F147-876E-A101-BE47-EC1FC4304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695" y="0"/>
            <a:ext cx="6684987" cy="4355841"/>
          </a:xfrm>
        </p:spPr>
        <p:txBody>
          <a:bodyPr anchor="ctr">
            <a:normAutofit/>
          </a:bodyPr>
          <a:lstStyle/>
          <a:p>
            <a:r>
              <a:rPr lang="en-GB" sz="20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Apply histogram-based segmentation to an example image (grey scaled) and colour the segments</a:t>
            </a:r>
            <a:r>
              <a:rPr lang="en-GB" sz="2000" kern="0" dirty="0">
                <a:effectLst/>
                <a:latin typeface="Calibri" panose="020F0502020204030204" pitchFamily="34" charset="0"/>
                <a:ea typeface="Andale Sans UI"/>
                <a:cs typeface="Tahoma" panose="020B0604030504040204" pitchFamily="34" charset="0"/>
              </a:rPr>
              <a:t>( fix </a:t>
            </a:r>
            <a:r>
              <a:rPr lang="en-GB" sz="2000" kern="0" dirty="0" err="1">
                <a:effectLst/>
                <a:latin typeface="Calibri" panose="020F0502020204030204" pitchFamily="34" charset="0"/>
                <a:ea typeface="Andale Sans UI"/>
                <a:cs typeface="Tahoma" panose="020B0604030504040204" pitchFamily="34" charset="0"/>
              </a:rPr>
              <a:t>skimage</a:t>
            </a:r>
            <a:r>
              <a:rPr lang="en-GB" sz="2000" kern="0" dirty="0">
                <a:effectLst/>
                <a:latin typeface="Calibri" panose="020F0502020204030204" pitchFamily="34" charset="0"/>
                <a:ea typeface="Andale Sans UI"/>
                <a:cs typeface="Tahoma" panose="020B0604030504040204" pitchFamily="34" charset="0"/>
              </a:rPr>
              <a:t> package or translate in OpenCV) </a:t>
            </a:r>
          </a:p>
          <a:p>
            <a:r>
              <a:rPr lang="en-GB" sz="2000" kern="0" dirty="0">
                <a:latin typeface="Calibri" panose="020F0502020204030204" pitchFamily="34" charset="0"/>
                <a:ea typeface="Andale Sans UI"/>
                <a:cs typeface="Tahoma" panose="020B0604030504040204" pitchFamily="34" charset="0"/>
              </a:rPr>
              <a:t>Try non-local means filter using OpenCV</a:t>
            </a:r>
            <a:endParaRPr lang="en-GB" sz="2000" kern="0" dirty="0">
              <a:effectLst/>
              <a:latin typeface="Calibri" panose="020F0502020204030204" pitchFamily="34" charset="0"/>
              <a:ea typeface="Andale Sans UI"/>
              <a:cs typeface="Tahoma" panose="020B0604030504040204" pitchFamily="34" charset="0"/>
            </a:endParaRPr>
          </a:p>
          <a:p>
            <a:r>
              <a:rPr lang="en-GB" sz="2000" kern="0" dirty="0">
                <a:latin typeface="Calibri" panose="020F0502020204030204" pitchFamily="34" charset="0"/>
                <a:ea typeface="Andale Sans UI"/>
                <a:cs typeface="Tahoma" panose="020B0604030504040204" pitchFamily="34" charset="0"/>
              </a:rPr>
              <a:t>Update the list of commands</a:t>
            </a:r>
            <a:endParaRPr lang="fr-FR" sz="2000" kern="150" dirty="0">
              <a:effectLst/>
              <a:latin typeface="Symbol" panose="05050102010706020507" pitchFamily="18" charset="2"/>
              <a:ea typeface="Andale Sans UI"/>
              <a:cs typeface="Tahoma" panose="020B0604030504040204" pitchFamily="34" charset="0"/>
            </a:endParaRPr>
          </a:p>
          <a:p>
            <a:endParaRPr lang="en-US" sz="2000" dirty="0"/>
          </a:p>
        </p:txBody>
      </p:sp>
      <p:pic>
        <p:nvPicPr>
          <p:cNvPr id="4104" name="Picture 8" descr="Color Histogram-based Image Segmentation for Ecoregionalization - YouTube">
            <a:extLst>
              <a:ext uri="{FF2B5EF4-FFF2-40B4-BE49-F238E27FC236}">
                <a16:creationId xmlns:a16="http://schemas.microsoft.com/office/drawing/2014/main" id="{86D11F4C-D853-BBE9-CDC3-25DEEDD163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9" t="10913" r="6805" b="9820"/>
          <a:stretch/>
        </p:blipFill>
        <p:spPr bwMode="auto">
          <a:xfrm>
            <a:off x="5344939" y="3129013"/>
            <a:ext cx="6587069" cy="3543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1208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40DC3C-1402-30B5-8172-D7F25DBD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Menu for today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318C7-6E7F-9427-633D-EF6309A5E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Filters (edge detectors, entropy) and thresholding in </a:t>
            </a:r>
            <a:r>
              <a:rPr lang="en-US" sz="2000" dirty="0" err="1"/>
              <a:t>skimage</a:t>
            </a:r>
            <a:r>
              <a:rPr lang="en-US" sz="2000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Denoising with Gaussian, median, </a:t>
            </a:r>
            <a:r>
              <a:rPr lang="en-US" sz="2000" dirty="0">
                <a:solidFill>
                  <a:srgbClr val="FF0000"/>
                </a:solidFill>
              </a:rPr>
              <a:t>non-local means filters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rgbClr val="FF0000"/>
                </a:solidFill>
              </a:rPr>
              <a:t>Histogram based segmentation in </a:t>
            </a:r>
            <a:r>
              <a:rPr lang="en-US" sz="2000" dirty="0" err="1">
                <a:solidFill>
                  <a:srgbClr val="FF0000"/>
                </a:solidFill>
              </a:rPr>
              <a:t>skimage</a:t>
            </a:r>
            <a:r>
              <a:rPr lang="en-US" sz="2000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Resizing images, splitting and merging channels in OpenCV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Denoising and Edge detection in OpenCV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CLAHE and Thresholding in OpenCV </a:t>
            </a:r>
          </a:p>
          <a:p>
            <a:pPr marL="0" indent="0">
              <a:buNone/>
            </a:pPr>
            <a:endParaRPr lang="fr-FR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0D0F89-DAFB-E45B-A64D-62211A130662}"/>
              </a:ext>
            </a:extLst>
          </p:cNvPr>
          <p:cNvSpPr txBox="1"/>
          <p:nvPr/>
        </p:nvSpPr>
        <p:spPr>
          <a:xfrm flipH="1">
            <a:off x="5492172" y="772290"/>
            <a:ext cx="49687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noProof="1"/>
              <a:t>Skimage vs OpenCV image preprocessing </a:t>
            </a:r>
          </a:p>
        </p:txBody>
      </p:sp>
    </p:spTree>
    <p:extLst>
      <p:ext uri="{BB962C8B-B14F-4D97-AF65-F5344CB8AC3E}">
        <p14:creationId xmlns:p14="http://schemas.microsoft.com/office/powerpoint/2010/main" val="2829259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E1F358-82B9-8BB8-365C-9FE54A8AF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Scikit image : resize, rescale, downscale </a:t>
            </a:r>
          </a:p>
        </p:txBody>
      </p:sp>
      <p:pic>
        <p:nvPicPr>
          <p:cNvPr id="5" name="Content Placeholder 4">
            <a:hlinkClick r:id="rId2" action="ppaction://hlinkfile"/>
            <a:extLst>
              <a:ext uri="{FF2B5EF4-FFF2-40B4-BE49-F238E27FC236}">
                <a16:creationId xmlns:a16="http://schemas.microsoft.com/office/drawing/2014/main" id="{413270F3-0DA1-1DE4-97FB-3202EB494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50" r="-1" b="-1"/>
          <a:stretch/>
        </p:blipFill>
        <p:spPr>
          <a:xfrm>
            <a:off x="4502428" y="1712563"/>
            <a:ext cx="7225748" cy="343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641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44FCB-2FE8-5AF1-2A82-8C05EFBA1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Edge detectors </a:t>
            </a:r>
          </a:p>
        </p:txBody>
      </p:sp>
      <p:pic>
        <p:nvPicPr>
          <p:cNvPr id="6" name="Content Placeholder 4" descr="A picture containing calendar&#10;&#10;Description automatically generated">
            <a:extLst>
              <a:ext uri="{FF2B5EF4-FFF2-40B4-BE49-F238E27FC236}">
                <a16:creationId xmlns:a16="http://schemas.microsoft.com/office/drawing/2014/main" id="{FE3BDBD2-6DE4-2CB9-6DB8-D86AFAB049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89" r="9017" b="2"/>
          <a:stretch/>
        </p:blipFill>
        <p:spPr>
          <a:xfrm>
            <a:off x="-19823" y="2125494"/>
            <a:ext cx="6975233" cy="4331855"/>
          </a:xfrm>
          <a:prstGeom prst="rect">
            <a:avLst/>
          </a:prstGeom>
        </p:spPr>
      </p:pic>
      <p:pic>
        <p:nvPicPr>
          <p:cNvPr id="4" name="Picture 3">
            <a:hlinkClick r:id="rId3" action="ppaction://hlinkfile"/>
            <a:extLst>
              <a:ext uri="{FF2B5EF4-FFF2-40B4-BE49-F238E27FC236}">
                <a16:creationId xmlns:a16="http://schemas.microsoft.com/office/drawing/2014/main" id="{FC3F0116-4B42-E761-A5E3-9F432074FD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91" b="4"/>
          <a:stretch/>
        </p:blipFill>
        <p:spPr>
          <a:xfrm>
            <a:off x="6695894" y="2623931"/>
            <a:ext cx="5131087" cy="318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566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F1AF47-AE98-4034-BD91-1976FA4D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C0EE2B-2029-48DD-893D-F528E651B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200" y="8482"/>
            <a:ext cx="3568276" cy="6858000"/>
          </a:xfrm>
          <a:prstGeom prst="rect">
            <a:avLst/>
          </a:prstGeom>
          <a:gradFill>
            <a:gsLst>
              <a:gs pos="0">
                <a:schemeClr val="accent1">
                  <a:alpha val="32000"/>
                </a:schemeClr>
              </a:gs>
              <a:gs pos="70000">
                <a:srgbClr val="000000">
                  <a:alpha val="0"/>
                </a:srgb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5AE1D08-1ED1-4F59-B42F-4D8EA33DC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A79B912-88EA-4640-BDEB-51B3B11A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A4806-3CFC-9BD1-51E2-BBA982C49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80" y="2862471"/>
            <a:ext cx="3041803" cy="29078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Entropy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55EFD4-2794-9E3E-32D1-C301D12FF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52" y="478713"/>
            <a:ext cx="2560366" cy="2695123"/>
          </a:xfrm>
          <a:prstGeom prst="rect">
            <a:avLst/>
          </a:prstGeom>
        </p:spPr>
      </p:pic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19E0DD2F-5A21-F91F-A272-786F5749CC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0" t="6419" r="17486" b="3799"/>
          <a:stretch/>
        </p:blipFill>
        <p:spPr>
          <a:xfrm>
            <a:off x="8293930" y="478712"/>
            <a:ext cx="2752276" cy="2767586"/>
          </a:xfrm>
          <a:prstGeom prst="rect">
            <a:avLst/>
          </a:prstGeom>
        </p:spPr>
      </p:pic>
      <p:pic>
        <p:nvPicPr>
          <p:cNvPr id="3" name="Content Placeholder 4">
            <a:hlinkClick r:id="rId4" action="ppaction://hlinkfile"/>
            <a:extLst>
              <a:ext uri="{FF2B5EF4-FFF2-40B4-BE49-F238E27FC236}">
                <a16:creationId xmlns:a16="http://schemas.microsoft.com/office/drawing/2014/main" id="{8F620F9F-0340-ACBC-B9B4-6C9A4CB6F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1653" y="3429000"/>
            <a:ext cx="5504553" cy="342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17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24390-CCDB-31C8-CDD9-FD39B6767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Thresholding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2778B9-78C6-C1BE-7752-11C31877EDC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en-US" sz="2000" spc="25" dirty="0">
                <a:effectLst/>
              </a:rPr>
              <a:t>Thresholding is used to create a binary image from a grayscale image. It is the simplest way to segment objects from a background.</a:t>
            </a:r>
            <a:endParaRPr lang="en-US" sz="2000" dirty="0">
              <a:effectLst/>
            </a:endParaRP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en-US" sz="2000" spc="25" dirty="0">
                <a:effectLst/>
              </a:rPr>
              <a:t>Thresholding algorithms implemented in scikit-image can be separated in different ways</a:t>
            </a:r>
            <a:r>
              <a:rPr lang="en-US" sz="2000" spc="25" dirty="0"/>
              <a:t>, one of them is </a:t>
            </a:r>
            <a:r>
              <a:rPr lang="en-US" sz="2000" dirty="0"/>
              <a:t>h</a:t>
            </a:r>
            <a:r>
              <a:rPr lang="en-US" sz="2000" spc="25" dirty="0">
                <a:effectLst/>
              </a:rPr>
              <a:t>istogram-based. The histogram of the pixels’ intensity is used and certain assumptions are made on the properties of this histogram. </a:t>
            </a:r>
          </a:p>
          <a:p>
            <a:pPr>
              <a:lnSpc>
                <a:spcPct val="90000"/>
              </a:lnSpc>
            </a:pPr>
            <a:endParaRPr lang="en-US" sz="2000" spc="25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0BB337-7D3E-042F-E012-8B4344EE2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78" r="1172"/>
          <a:stretch/>
        </p:blipFill>
        <p:spPr>
          <a:xfrm>
            <a:off x="7075967" y="1270052"/>
            <a:ext cx="4170530" cy="434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5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E5A0AE-A271-EB8C-E0B6-0E72EDBF4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b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587AC063-8AFF-2EC7-76DC-AFA922451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42" y="806824"/>
            <a:ext cx="2919738" cy="14941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Trying different thresholding in </a:t>
            </a:r>
            <a:r>
              <a:rPr lang="en-US" sz="20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skimage</a:t>
            </a:r>
            <a:endParaRPr lang="en-US" sz="20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Content Placeholder 4" descr="A picture containing qr code&#10;&#10;Description automatically generated">
            <a:hlinkClick r:id="rId2" action="ppaction://hlinkfile"/>
            <a:extLst>
              <a:ext uri="{FF2B5EF4-FFF2-40B4-BE49-F238E27FC236}">
                <a16:creationId xmlns:a16="http://schemas.microsoft.com/office/drawing/2014/main" id="{7DB12AA3-0C46-A971-A6EE-2B1D864F8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6" t="-334" r="7128" b="1989"/>
          <a:stretch/>
        </p:blipFill>
        <p:spPr>
          <a:xfrm>
            <a:off x="5139958" y="467208"/>
            <a:ext cx="5950687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46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icture containing ocean floor, night sky&#10;&#10;Description automatically generated">
            <a:extLst>
              <a:ext uri="{FF2B5EF4-FFF2-40B4-BE49-F238E27FC236}">
                <a16:creationId xmlns:a16="http://schemas.microsoft.com/office/drawing/2014/main" id="{E33AD6DA-7FFC-7820-9497-7DA8706F63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9" r="12461" b="-2"/>
          <a:stretch/>
        </p:blipFill>
        <p:spPr>
          <a:xfrm>
            <a:off x="1025525" y="2166938"/>
            <a:ext cx="3333750" cy="3457575"/>
          </a:xfrm>
          <a:prstGeom prst="rect">
            <a:avLst/>
          </a:prstGeom>
        </p:spPr>
      </p:pic>
      <p:pic>
        <p:nvPicPr>
          <p:cNvPr id="9" name="Picture 8" descr="A picture containing outdoor, white, outdoor object, night sky&#10;&#10;Description automatically generated">
            <a:hlinkClick r:id="rId3" action="ppaction://hlinkfile"/>
            <a:extLst>
              <a:ext uri="{FF2B5EF4-FFF2-40B4-BE49-F238E27FC236}">
                <a16:creationId xmlns:a16="http://schemas.microsoft.com/office/drawing/2014/main" id="{ED2A693D-BB55-8D27-E893-F0A9B274F1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2" r="-2" b="-2"/>
          <a:stretch/>
        </p:blipFill>
        <p:spPr>
          <a:xfrm>
            <a:off x="4427538" y="2166938"/>
            <a:ext cx="3333750" cy="3457575"/>
          </a:xfrm>
          <a:prstGeom prst="rect">
            <a:avLst/>
          </a:prstGeom>
        </p:spPr>
      </p:pic>
      <p:pic>
        <p:nvPicPr>
          <p:cNvPr id="5" name="Content Placeholder 4" descr="A picture containing ocean floor, night sky&#10;&#10;Description automatically generated">
            <a:extLst>
              <a:ext uri="{FF2B5EF4-FFF2-40B4-BE49-F238E27FC236}">
                <a16:creationId xmlns:a16="http://schemas.microsoft.com/office/drawing/2014/main" id="{1DE908F3-9208-3386-DD27-13BCFC6BA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4" r="9037" b="-2"/>
          <a:stretch/>
        </p:blipFill>
        <p:spPr>
          <a:xfrm>
            <a:off x="7831138" y="2166938"/>
            <a:ext cx="3333750" cy="3457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60CD32-0F2D-AFF3-63A3-1B4C43E1E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Denoising with Gaussian and median filters</a:t>
            </a:r>
          </a:p>
        </p:txBody>
      </p:sp>
    </p:spTree>
    <p:extLst>
      <p:ext uri="{BB962C8B-B14F-4D97-AF65-F5344CB8AC3E}">
        <p14:creationId xmlns:p14="http://schemas.microsoft.com/office/powerpoint/2010/main" val="1338497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FB8955-E7A8-AD4D-093A-8D55C9C0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Non-local means denoising filter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256AAF-A85C-344A-3FA8-8C03F3223697}"/>
              </a:ext>
            </a:extLst>
          </p:cNvPr>
          <p:cNvSpPr txBox="1"/>
          <p:nvPr/>
        </p:nvSpPr>
        <p:spPr>
          <a:xfrm>
            <a:off x="2256559" y="5525513"/>
            <a:ext cx="85086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Poppins" panose="00000500000000000000" pitchFamily="2" charset="0"/>
              </a:rPr>
              <a:t>Left side — noisy image; Right side — denoised image using NLM filter</a:t>
            </a:r>
            <a:endParaRPr lang="en-US" dirty="0"/>
          </a:p>
        </p:txBody>
      </p:sp>
      <p:pic>
        <p:nvPicPr>
          <p:cNvPr id="4" name="Picture 4">
            <a:hlinkClick r:id="rId2" action="ppaction://hlinkfile"/>
            <a:extLst>
              <a:ext uri="{FF2B5EF4-FFF2-40B4-BE49-F238E27FC236}">
                <a16:creationId xmlns:a16="http://schemas.microsoft.com/office/drawing/2014/main" id="{0FC8F28F-A555-39DC-865C-E0ABD2759CF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33625" y="2424473"/>
            <a:ext cx="7524750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0636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300</Words>
  <Application>Microsoft Office PowerPoint</Application>
  <PresentationFormat>Widescreen</PresentationFormat>
  <Paragraphs>36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Poppins</vt:lpstr>
      <vt:lpstr>Symbol</vt:lpstr>
      <vt:lpstr>Times New Roman</vt:lpstr>
      <vt:lpstr>Office Theme</vt:lpstr>
      <vt:lpstr>Track module 1 Basics of Image Processing and ML in Python  Block 3 </vt:lpstr>
      <vt:lpstr>Menu for today</vt:lpstr>
      <vt:lpstr>Scikit image : resize, rescale, downscale </vt:lpstr>
      <vt:lpstr>Edge detectors </vt:lpstr>
      <vt:lpstr>Entropy </vt:lpstr>
      <vt:lpstr>Thresholding</vt:lpstr>
      <vt:lpstr>  </vt:lpstr>
      <vt:lpstr>Denoising with Gaussian and median filters</vt:lpstr>
      <vt:lpstr>Non-local means denoising filter </vt:lpstr>
      <vt:lpstr>Histogram based segmentation </vt:lpstr>
      <vt:lpstr>Resizing in OpenCV</vt:lpstr>
      <vt:lpstr>Splitting and merging channels in Open CV</vt:lpstr>
      <vt:lpstr>    Denoising filters in OpenCV  Gaussian blur, Median blur, Bilateral, 2D custom filter with kernel     </vt:lpstr>
      <vt:lpstr>Edge detection with Canny in OpenCV</vt:lpstr>
      <vt:lpstr>CLAHE using OpenCV</vt:lpstr>
      <vt:lpstr>Thresholding using OpenCV</vt:lpstr>
      <vt:lpstr>Goals for next week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 module 1 Basics of Image Processing and ML in Python  Block 3 </dc:title>
  <dc:creator>Ekaterina Golubeva</dc:creator>
  <cp:lastModifiedBy>Golubeva Ekaterina (golubeka)</cp:lastModifiedBy>
  <cp:revision>12</cp:revision>
  <dcterms:created xsi:type="dcterms:W3CDTF">2022-10-09T16:46:24Z</dcterms:created>
  <dcterms:modified xsi:type="dcterms:W3CDTF">2022-10-17T07:53:05Z</dcterms:modified>
</cp:coreProperties>
</file>

<file path=docProps/thumbnail.jpeg>
</file>